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329" r:id="rId2"/>
    <p:sldId id="256" r:id="rId3"/>
    <p:sldId id="264" r:id="rId4"/>
    <p:sldId id="308" r:id="rId5"/>
    <p:sldId id="309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C20"/>
    <a:srgbClr val="FFF2CC"/>
    <a:srgbClr val="EC7016"/>
    <a:srgbClr val="FFCC99"/>
    <a:srgbClr val="665EB8"/>
    <a:srgbClr val="E3DFF7"/>
    <a:srgbClr val="FF9865"/>
    <a:srgbClr val="92CADE"/>
    <a:srgbClr val="505FE9"/>
    <a:srgbClr val="B4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C495E-62E7-4055-ABEA-FD233601BA48}" v="34" dt="2022-02-18T15:28:4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6296"/>
  </p:normalViewPr>
  <p:slideViewPr>
    <p:cSldViewPr snapToGrid="0" snapToObjects="1">
      <p:cViewPr varScale="1">
        <p:scale>
          <a:sx n="85" d="100"/>
          <a:sy n="85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F5DF-F94E-734E-9DB8-4E113B58A7CA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9B513-DBAC-D642-A614-0135C4A3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1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1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47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6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33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8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2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B513-DBAC-D642-A614-0135C4A33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9B513-DBAC-D642-A614-0135C4A337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02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7092-FD0A-FB40-BD3D-895ACDA46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0EC85-AFAC-9D4C-B4EB-93DC0D67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FB905-8676-6348-BDA0-5EBF1ECB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4B98-8641-E24E-86E7-32FB77D3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9F0A-D739-FD4E-A52F-65F71F4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8099-B349-5747-8C2A-DC67D681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B9B54-1105-CC48-93DE-7AE648D34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AF647-DCBD-0D48-A415-77CC6140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15D0-B90F-A44E-A67D-C1CCD0D5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6BAB-0237-4146-9D51-78BF031D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0B5D4-3787-C748-9458-4C30D391B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3E858-EC00-244F-A608-C5019372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6EA1-0A68-F64E-9AE0-D1086CC7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5D81-08BB-FB4D-837A-CD62C6DA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F6942-96B5-BB4B-B356-3775C630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00F8-1B80-7B4C-AED7-45CCBE31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C835-6F16-DF4E-9CB3-439EDF23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5FBF9-0BDA-F040-B431-7B63386A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2A800-1BA7-5740-BA6B-10B0BF4E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CA773-3DCB-B34B-B5D4-4492B754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1D31-C046-2A4E-BAF7-23E3D35C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BB964-4311-E64D-8811-9C71487E3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C30A6-4C9F-A942-89B9-52D2A49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484F6-414B-1F48-85EF-3A38A5A3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53F2F-B058-C847-996A-EC8BD469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9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455D-05C8-0549-A185-3D003658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835B-7277-784B-8D9A-CD727EF88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F71C7-4C49-AA4C-8B99-C2A54C9FF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063A2-71F5-5B40-A0E4-B9BE9059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CA84E-7489-B54D-A383-2BB9FDA6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183E6-3229-7B40-8A57-C3E398CA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9B7E-2A78-4349-BFA9-A09BA19A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0AB3C-CBB8-1E40-9155-E8A4F66D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37847-509A-154B-B6C1-D88941458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CA7F-4F65-1B49-A185-D4D6A9FA5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D2DD9-2B73-AB4A-B454-24C9297DD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49278-373D-C445-A024-9D220C5D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9A096-74E4-4049-81D0-7D6DFC6E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F5A9C-2603-254E-BA6E-020A7CD7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8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B49F-0CA2-B14A-8A35-052F22A3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08F98-1DB3-BC4C-8F66-4E9F654F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6EDD9-AC11-BD43-9EA7-399D6375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016E1-3A21-3B49-9018-AC1D5F19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45FC9-57D9-4442-BF56-8CADB5ED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D6D69-B74A-EB45-AF13-89B9F230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4BEE7-ED14-1945-B510-1C40BE8A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F7B2-CB0F-A549-AD3D-86AD9F5C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DAE54-B8D3-CE4C-8030-50FFD9840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D3BA6-F849-F147-9BB8-53BBF33C0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5462E-871D-0E4E-A2F6-BA161D4F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4AAE9-3319-D54C-9606-F1CEE075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EA54B-69FE-8C41-9A5F-C07F500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2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25CF-23C2-3947-B2E9-4E6BE931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19B45-CECA-6D40-8A03-E175139B7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7E750-B955-684B-9477-805A0ED60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005A6-E010-8743-A254-79D7A354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9B7BB-CFA9-4748-82CB-0A314AE1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CB17B-F550-754D-A24E-1E76FEE6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787D1-B410-D642-BB4B-99BBEEC8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D1DA1-C051-E146-9A93-63D4EC9F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E217-DDFE-DA48-B97D-1156B9D0E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C8B2-A243-EF48-8ECF-8B47B2AE29C7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F0594-EAF7-614A-B8AE-D7DF14A2E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CDFB4-5E9A-894D-A7E7-2EFBF2D12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BF38-93FC-9047-9607-32AAA787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nket.io/python/a6456227d9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trinket.io/python/a6456227d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nket.io/python/a6456227d9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nket.io/python/a6456227d9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4498-CDFE-AD40-91E4-7B8A9010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E6BF-34A2-1242-9135-188A4562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1C8D0FC-B56E-5744-A3CF-7E5D9602B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"/>
            <a:ext cx="12192000" cy="68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382176"/>
            <a:ext cx="5967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Making our menu responsive…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FB20-B33E-4F49-A6B3-B547B51A6FC3}"/>
              </a:ext>
            </a:extLst>
          </p:cNvPr>
          <p:cNvSpPr/>
          <p:nvPr/>
        </p:nvSpPr>
        <p:spPr>
          <a:xfrm>
            <a:off x="6292849" y="2031046"/>
            <a:ext cx="4786331" cy="145630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To make the menu responsive, we’ll create a large IF ELIF ELSE statement – depending on which option the user enters, we will call a the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corresponsing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subroutine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F59673-B510-4EBF-9473-D459D756CCE3}"/>
              </a:ext>
            </a:extLst>
          </p:cNvPr>
          <p:cNvSpPr/>
          <p:nvPr/>
        </p:nvSpPr>
        <p:spPr>
          <a:xfrm>
            <a:off x="6292849" y="3664970"/>
            <a:ext cx="4786332" cy="1017921"/>
          </a:xfrm>
          <a:prstGeom prst="rect">
            <a:avLst/>
          </a:prstGeom>
          <a:solidFill>
            <a:srgbClr val="FC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So far, we only have our ‘viewProduceList()’, which we want to call when the user enters 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8C562-5091-47F2-AAAE-5F32F2E4E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991" y="2047614"/>
            <a:ext cx="4668284" cy="42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60D37-17A5-4ED2-B3EB-B457E69BF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0" y="1947613"/>
            <a:ext cx="7329514" cy="3385502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OCR A Extended" panose="02010509020102010303" pitchFamily="50" charset="0"/>
              </a:rPr>
              <a:t>View Equipment List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486F9DF-6EA8-4316-84ED-B58BB1BD6980}"/>
              </a:ext>
            </a:extLst>
          </p:cNvPr>
          <p:cNvSpPr/>
          <p:nvPr/>
        </p:nvSpPr>
        <p:spPr>
          <a:xfrm>
            <a:off x="595750" y="2932039"/>
            <a:ext cx="7329514" cy="40027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9AE34-BFAF-4AEC-90C5-9C649D2695A0}"/>
              </a:ext>
            </a:extLst>
          </p:cNvPr>
          <p:cNvSpPr txBox="1"/>
          <p:nvPr/>
        </p:nvSpPr>
        <p:spPr>
          <a:xfrm>
            <a:off x="8305919" y="1749049"/>
            <a:ext cx="3122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To view equipment list: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For every item in the equipment list, display its ID, name and maintenance cost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6F3186-0C3B-48C4-ADE5-20B719399884}"/>
              </a:ext>
            </a:extLst>
          </p:cNvPr>
          <p:cNvCxnSpPr>
            <a:cxnSpLocks/>
          </p:cNvCxnSpPr>
          <p:nvPr/>
        </p:nvCxnSpPr>
        <p:spPr>
          <a:xfrm flipH="1">
            <a:off x="5611906" y="2202108"/>
            <a:ext cx="2660892" cy="56322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743785FC-4A6F-402B-A64F-1E76FA685C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2798" b="40399"/>
          <a:stretch/>
        </p:blipFill>
        <p:spPr>
          <a:xfrm>
            <a:off x="9011617" y="5696259"/>
            <a:ext cx="2881933" cy="772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5002E9-08BF-4F40-8ED5-DFA31C937A52}"/>
              </a:ext>
            </a:extLst>
          </p:cNvPr>
          <p:cNvSpPr txBox="1"/>
          <p:nvPr/>
        </p:nvSpPr>
        <p:spPr>
          <a:xfrm>
            <a:off x="3049524" y="324433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37367-558D-4446-902E-5709D622A951}"/>
              </a:ext>
            </a:extLst>
          </p:cNvPr>
          <p:cNvSpPr txBox="1"/>
          <p:nvPr/>
        </p:nvSpPr>
        <p:spPr>
          <a:xfrm>
            <a:off x="290194" y="6276129"/>
            <a:ext cx="9577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 Find the finished code for this project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hlinkClick r:id="rId5"/>
              </a:rPr>
              <a:t>here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– use this if you get stuck!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will happen…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E5297EFB-2ADB-4BB0-BC89-15232261E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2798" b="40399"/>
          <a:stretch/>
        </p:blipFill>
        <p:spPr>
          <a:xfrm>
            <a:off x="9011617" y="5696259"/>
            <a:ext cx="2881933" cy="772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26E14-21F8-4BAA-96B8-B84C8CF6F9C5}"/>
              </a:ext>
            </a:extLst>
          </p:cNvPr>
          <p:cNvSpPr txBox="1"/>
          <p:nvPr/>
        </p:nvSpPr>
        <p:spPr>
          <a:xfrm>
            <a:off x="290194" y="6276129"/>
            <a:ext cx="9577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 Find the finished code for this project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hlinkClick r:id="rId4"/>
              </a:rPr>
              <a:t>here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– use this if you get stuck!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75E47-D080-4A63-9F8C-E4C8075E3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476" y="2035827"/>
            <a:ext cx="8567470" cy="325828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9881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D9B92-6415-47A8-8B14-27A824C1F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90" b="45121"/>
          <a:stretch/>
        </p:blipFill>
        <p:spPr>
          <a:xfrm>
            <a:off x="962335" y="2736002"/>
            <a:ext cx="9924429" cy="109770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332DF0-8802-44A3-BD43-27D6A6D11A2E}"/>
              </a:ext>
            </a:extLst>
          </p:cNvPr>
          <p:cNvCxnSpPr>
            <a:cxnSpLocks/>
          </p:cNvCxnSpPr>
          <p:nvPr/>
        </p:nvCxnSpPr>
        <p:spPr>
          <a:xfrm flipV="1">
            <a:off x="3845725" y="3782557"/>
            <a:ext cx="588785" cy="1040155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071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Declaring a subroutine…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586E2-358B-4F6E-84C7-B7333C09BFB0}"/>
              </a:ext>
            </a:extLst>
          </p:cNvPr>
          <p:cNvSpPr/>
          <p:nvPr/>
        </p:nvSpPr>
        <p:spPr>
          <a:xfrm>
            <a:off x="5098955" y="843228"/>
            <a:ext cx="6083395" cy="948153"/>
          </a:xfrm>
          <a:prstGeom prst="rect">
            <a:avLst/>
          </a:prstGeom>
          <a:solidFill>
            <a:srgbClr val="FC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Declare another subroutine – this one will be responsible for displaying our list of equipment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8BD79-AE3F-4012-9C74-2A214D410B5C}"/>
              </a:ext>
            </a:extLst>
          </p:cNvPr>
          <p:cNvSpPr/>
          <p:nvPr/>
        </p:nvSpPr>
        <p:spPr>
          <a:xfrm>
            <a:off x="863076" y="4515159"/>
            <a:ext cx="6083395" cy="94815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Print out some labels so the user knows what’s happening – we use ‘\n’ to print the 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information on a new line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6892F9-6C57-41EA-8CD8-67D1A5736D92}"/>
              </a:ext>
            </a:extLst>
          </p:cNvPr>
          <p:cNvCxnSpPr>
            <a:cxnSpLocks/>
          </p:cNvCxnSpPr>
          <p:nvPr/>
        </p:nvCxnSpPr>
        <p:spPr>
          <a:xfrm flipH="1">
            <a:off x="3684494" y="1772401"/>
            <a:ext cx="2644588" cy="1359882"/>
          </a:xfrm>
          <a:prstGeom prst="straightConnector1">
            <a:avLst/>
          </a:prstGeom>
          <a:ln w="38100">
            <a:solidFill>
              <a:srgbClr val="FCA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3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677386E-B057-4C1E-BDDA-BA4A4C10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06" y="2689845"/>
            <a:ext cx="10800266" cy="153049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332DF0-8802-44A3-BD43-27D6A6D11A2E}"/>
              </a:ext>
            </a:extLst>
          </p:cNvPr>
          <p:cNvCxnSpPr>
            <a:cxnSpLocks/>
          </p:cNvCxnSpPr>
          <p:nvPr/>
        </p:nvCxnSpPr>
        <p:spPr>
          <a:xfrm flipV="1">
            <a:off x="3506510" y="4099140"/>
            <a:ext cx="294392" cy="1439038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6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Displaying the contents of our list…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586E2-358B-4F6E-84C7-B7333C09BFB0}"/>
              </a:ext>
            </a:extLst>
          </p:cNvPr>
          <p:cNvSpPr/>
          <p:nvPr/>
        </p:nvSpPr>
        <p:spPr>
          <a:xfrm>
            <a:off x="6282105" y="1245569"/>
            <a:ext cx="5012650" cy="948153"/>
          </a:xfrm>
          <a:prstGeom prst="rect">
            <a:avLst/>
          </a:prstGeom>
          <a:solidFill>
            <a:srgbClr val="FC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Use a FOR loop to go through every item in our equipment list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6892F9-6C57-41EA-8CD8-67D1A5736D92}"/>
              </a:ext>
            </a:extLst>
          </p:cNvPr>
          <p:cNvCxnSpPr>
            <a:cxnSpLocks/>
          </p:cNvCxnSpPr>
          <p:nvPr/>
        </p:nvCxnSpPr>
        <p:spPr>
          <a:xfrm flipH="1">
            <a:off x="3227294" y="2099340"/>
            <a:ext cx="4487606" cy="1473524"/>
          </a:xfrm>
          <a:prstGeom prst="straightConnector1">
            <a:avLst/>
          </a:prstGeom>
          <a:ln w="38100">
            <a:solidFill>
              <a:srgbClr val="FCA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8BD79-AE3F-4012-9C74-2A214D410B5C}"/>
              </a:ext>
            </a:extLst>
          </p:cNvPr>
          <p:cNvSpPr/>
          <p:nvPr/>
        </p:nvSpPr>
        <p:spPr>
          <a:xfrm>
            <a:off x="470251" y="4505078"/>
            <a:ext cx="6661302" cy="94815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For every item, we’ll display its ID, the name of the equipment and how much it costs to maintain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321BB1-A61D-403A-9203-C3A7B3BFD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373" y="5165588"/>
            <a:ext cx="3478907" cy="9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382176"/>
            <a:ext cx="5967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</a:rPr>
              <a:t>Updating our menu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FB20-B33E-4F49-A6B3-B547B51A6FC3}"/>
              </a:ext>
            </a:extLst>
          </p:cNvPr>
          <p:cNvSpPr/>
          <p:nvPr/>
        </p:nvSpPr>
        <p:spPr>
          <a:xfrm>
            <a:off x="7185288" y="2710968"/>
            <a:ext cx="3997062" cy="96412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Update the menu by calling the ‘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viewEquipmentList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()’ subroutine when the user enters 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201D8-09BE-41AB-B9BA-9B0FE0586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23" y="2390917"/>
            <a:ext cx="5899992" cy="329103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A54CEB-D80C-4F2A-BCA0-DB9F00BF9D62}"/>
              </a:ext>
            </a:extLst>
          </p:cNvPr>
          <p:cNvCxnSpPr>
            <a:cxnSpLocks/>
          </p:cNvCxnSpPr>
          <p:nvPr/>
        </p:nvCxnSpPr>
        <p:spPr>
          <a:xfrm flipH="1">
            <a:off x="4095296" y="3554256"/>
            <a:ext cx="3211892" cy="1770779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your code should look like so far…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9AC95-57B6-4D76-9DEB-EF2660754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41" y="2177757"/>
            <a:ext cx="4388698" cy="2448031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69369D-F0DD-4A4F-9C1E-D6B000B2D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316" y="2240234"/>
            <a:ext cx="5625353" cy="79716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5C3BD-9215-4BEA-A56F-3C9568B7B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884" y="3365812"/>
            <a:ext cx="5858916" cy="1264922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58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your code should look like so far…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163F8F4-D3EE-42A9-BF85-DBABA4C7F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248" y="1712132"/>
            <a:ext cx="4897096" cy="2035871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550FD-834C-4EFF-8B33-62A7AC9B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248" y="3932122"/>
            <a:ext cx="5007400" cy="1904359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26E15-2CC7-46FB-ACDA-53AC2C1B7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766600"/>
            <a:ext cx="4249417" cy="196280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E8C62EAD-5171-479E-B4BB-C42B5913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32798" b="40399"/>
          <a:stretch/>
        </p:blipFill>
        <p:spPr>
          <a:xfrm>
            <a:off x="-4559" y="1293590"/>
            <a:ext cx="11496378" cy="30813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286B9-7CF4-7D44-A9E0-BD92F530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925" y="2203311"/>
            <a:ext cx="9231410" cy="2171632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chemeClr val="accent4"/>
                </a:solidFill>
                <a:latin typeface="OCR A Extended" panose="02010509020102010303" pitchFamily="50" charset="0"/>
                <a:ea typeface="Verdana"/>
                <a:cs typeface="Courier New"/>
              </a:rPr>
              <a:t>Congratulations!</a:t>
            </a:r>
            <a:br>
              <a:rPr lang="en-US" sz="3600" b="1" dirty="0">
                <a:solidFill>
                  <a:schemeClr val="accent4"/>
                </a:solidFill>
                <a:latin typeface="OCR A Extended" panose="02010509020102010303" pitchFamily="50" charset="0"/>
                <a:ea typeface="Verdana"/>
                <a:cs typeface="Courier New"/>
              </a:rPr>
            </a:br>
            <a:br>
              <a:rPr lang="en-US" sz="3600" b="1" dirty="0">
                <a:solidFill>
                  <a:schemeClr val="accent4"/>
                </a:solidFill>
                <a:latin typeface="OCR A Extended" panose="02010509020102010303" pitchFamily="50" charset="0"/>
                <a:ea typeface="Verdana"/>
                <a:cs typeface="Courier New"/>
              </a:rPr>
            </a:br>
            <a:r>
              <a:rPr lang="en-US" sz="3600" b="1" dirty="0">
                <a:solidFill>
                  <a:schemeClr val="accent4"/>
                </a:solidFill>
                <a:latin typeface="OCR A Extended" panose="02010509020102010303" pitchFamily="50" charset="0"/>
                <a:ea typeface="Verdana"/>
                <a:cs typeface="Courier New"/>
              </a:rPr>
              <a:t>You have completed the beginner code for the farming management system!</a:t>
            </a:r>
          </a:p>
        </p:txBody>
      </p:sp>
    </p:spTree>
    <p:extLst>
      <p:ext uri="{BB962C8B-B14F-4D97-AF65-F5344CB8AC3E}">
        <p14:creationId xmlns:p14="http://schemas.microsoft.com/office/powerpoint/2010/main" val="86958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286B9-7CF4-7D44-A9E0-BD92F530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254" y="812046"/>
            <a:ext cx="9624060" cy="3736650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  <a:spcAft>
                <a:spcPts val="130"/>
              </a:spcAft>
            </a:pPr>
            <a:r>
              <a:rPr lang="en-US" b="1" dirty="0">
                <a:solidFill>
                  <a:schemeClr val="accent4"/>
                </a:solidFill>
                <a:latin typeface="OCR A Extended" panose="02010509020102010303" pitchFamily="50" charset="0"/>
                <a:ea typeface="Tahoma"/>
                <a:cs typeface="Tahoma"/>
              </a:rPr>
              <a:t>Farming and Agriculture Software</a:t>
            </a:r>
            <a:endParaRPr lang="en-US" sz="2800" b="1" dirty="0">
              <a:solidFill>
                <a:schemeClr val="accent4"/>
              </a:solidFill>
              <a:latin typeface="OCR A Extended" panose="02010509020102010303" pitchFamily="50" charset="0"/>
              <a:ea typeface="Verdana"/>
              <a:cs typeface="Courier New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2C120-EE95-C546-9BE5-9AC91203E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284" y="4614048"/>
            <a:ext cx="7132335" cy="479516"/>
          </a:xfrm>
        </p:spPr>
        <p:txBody>
          <a:bodyPr anchor="t">
            <a:normAutofit/>
          </a:bodyPr>
          <a:lstStyle/>
          <a:p>
            <a:pPr algn="l">
              <a:spcAft>
                <a:spcPts val="130"/>
              </a:spcAft>
            </a:pPr>
            <a:r>
              <a:rPr lang="en-US" i="1" spc="300" dirty="0"/>
              <a:t>Beginner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8ACDB48-D8F4-4159-8932-40986F40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32798" b="40399"/>
          <a:stretch/>
        </p:blipFill>
        <p:spPr>
          <a:xfrm>
            <a:off x="-433632" y="1124403"/>
            <a:ext cx="11496378" cy="30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/>
          <a:lstStyle/>
          <a:p>
            <a:r>
              <a:rPr lang="en-US" dirty="0">
                <a:latin typeface="OCR A Extended" panose="02010509020102010303" pitchFamily="50" charset="0"/>
              </a:rPr>
              <a:t>Activity scenario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8E36-82DB-C242-A7C3-94C3E1F3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41"/>
            <a:ext cx="10515600" cy="47617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Consolas" panose="020B0609020204030204" pitchFamily="49" charset="0"/>
              </a:rPr>
              <a:t>In this example we will code a project which replicates the running of a </a:t>
            </a:r>
            <a:r>
              <a:rPr lang="en-GB" sz="2600" dirty="0">
                <a:solidFill>
                  <a:schemeClr val="accent4"/>
                </a:solidFill>
                <a:latin typeface="Consolas" panose="020B0609020204030204" pitchFamily="49" charset="0"/>
              </a:rPr>
              <a:t>farming or agricultural business software.</a:t>
            </a:r>
          </a:p>
          <a:p>
            <a:pPr marL="0" indent="0">
              <a:buNone/>
            </a:pPr>
            <a:br>
              <a:rPr lang="en-GB" sz="2600" dirty="0">
                <a:latin typeface="Consolas" panose="020B0609020204030204" pitchFamily="49" charset="0"/>
              </a:rPr>
            </a:br>
            <a:r>
              <a:rPr lang="en-GB" sz="2600" dirty="0">
                <a:latin typeface="Consolas" panose="020B0609020204030204" pitchFamily="49" charset="0"/>
              </a:rPr>
              <a:t>This project will help you develop an understanding how coding is used in the agricultural industry and the importance of technology in the farming sector. This project should:</a:t>
            </a:r>
            <a:br>
              <a:rPr lang="en-GB" sz="2600" dirty="0">
                <a:latin typeface="Consolas" panose="020B0609020204030204" pitchFamily="49" charset="0"/>
              </a:rPr>
            </a:br>
            <a:endParaRPr lang="en-GB" sz="2600" dirty="0">
              <a:latin typeface="Consolas" panose="020B0609020204030204" pitchFamily="49" charset="0"/>
            </a:endParaRPr>
          </a:p>
          <a:p>
            <a:r>
              <a:rPr lang="en-GB" sz="2200" dirty="0">
                <a:latin typeface="Consolas" panose="020B0609020204030204" pitchFamily="49" charset="0"/>
              </a:rPr>
              <a:t>View Produce List</a:t>
            </a:r>
          </a:p>
          <a:p>
            <a:r>
              <a:rPr lang="en-GB" sz="2200" dirty="0">
                <a:latin typeface="Consolas" panose="020B0609020204030204" pitchFamily="49" charset="0"/>
              </a:rPr>
              <a:t>View Equipment List and Maintenance Cost</a:t>
            </a:r>
          </a:p>
          <a:p>
            <a:r>
              <a:rPr lang="en-GB" sz="2200" dirty="0">
                <a:latin typeface="Consolas" panose="020B0609020204030204" pitchFamily="49" charset="0"/>
              </a:rPr>
              <a:t>Available Fields</a:t>
            </a:r>
          </a:p>
          <a:p>
            <a:r>
              <a:rPr lang="en-GB" sz="2200" dirty="0">
                <a:latin typeface="Consolas" panose="020B0609020204030204" pitchFamily="49" charset="0"/>
              </a:rPr>
              <a:t>Occupied Fields</a:t>
            </a:r>
          </a:p>
          <a:p>
            <a:r>
              <a:rPr lang="en-GB" sz="2200" dirty="0">
                <a:latin typeface="Consolas" panose="020B0609020204030204" pitchFamily="49" charset="0"/>
              </a:rPr>
              <a:t>Calculate Profit from Crop Yield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2798" b="40399"/>
          <a:stretch/>
        </p:blipFill>
        <p:spPr>
          <a:xfrm>
            <a:off x="9011617" y="5696259"/>
            <a:ext cx="2881933" cy="7724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797115-20F4-42D3-99F1-909F306DE898}"/>
              </a:ext>
            </a:extLst>
          </p:cNvPr>
          <p:cNvCxnSpPr>
            <a:cxnSpLocks/>
          </p:cNvCxnSpPr>
          <p:nvPr/>
        </p:nvCxnSpPr>
        <p:spPr>
          <a:xfrm flipH="1">
            <a:off x="5394960" y="4109370"/>
            <a:ext cx="2057654" cy="26867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191BEC-E921-4EEB-A069-E004C0D8C053}"/>
              </a:ext>
            </a:extLst>
          </p:cNvPr>
          <p:cNvSpPr/>
          <p:nvPr/>
        </p:nvSpPr>
        <p:spPr>
          <a:xfrm>
            <a:off x="684258" y="4378048"/>
            <a:ext cx="6228606" cy="62076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00926-0C85-47F0-9670-DA552557DAE7}"/>
              </a:ext>
            </a:extLst>
          </p:cNvPr>
          <p:cNvSpPr/>
          <p:nvPr/>
        </p:nvSpPr>
        <p:spPr>
          <a:xfrm>
            <a:off x="7383036" y="3812281"/>
            <a:ext cx="4240639" cy="100698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Consolas" panose="020B0609020204030204" pitchFamily="49" charset="0"/>
              </a:rPr>
              <a:t>Firstly, we’re going to allow the user to view our produce list and the equipment list</a:t>
            </a:r>
          </a:p>
        </p:txBody>
      </p:sp>
    </p:spTree>
    <p:extLst>
      <p:ext uri="{BB962C8B-B14F-4D97-AF65-F5344CB8AC3E}">
        <p14:creationId xmlns:p14="http://schemas.microsoft.com/office/powerpoint/2010/main" val="34308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60D37-17A5-4ED2-B3EB-B457E69BF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0" y="1947613"/>
            <a:ext cx="7329514" cy="3385502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OCR A Extended" panose="02010509020102010303" pitchFamily="50" charset="0"/>
              </a:rPr>
              <a:t>View Produce List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486F9DF-6EA8-4316-84ED-B58BB1BD6980}"/>
              </a:ext>
            </a:extLst>
          </p:cNvPr>
          <p:cNvSpPr/>
          <p:nvPr/>
        </p:nvSpPr>
        <p:spPr>
          <a:xfrm>
            <a:off x="595750" y="2475531"/>
            <a:ext cx="3584757" cy="321387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9AE34-BFAF-4AEC-90C5-9C649D2695A0}"/>
              </a:ext>
            </a:extLst>
          </p:cNvPr>
          <p:cNvSpPr txBox="1"/>
          <p:nvPr/>
        </p:nvSpPr>
        <p:spPr>
          <a:xfrm>
            <a:off x="8305919" y="1749049"/>
            <a:ext cx="3122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To view produce list: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nsolas" panose="020B0609020204030204" pitchFamily="49" charset="0"/>
              </a:rPr>
              <a:t>For every item in the produce list, display its ID, name, price and value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nsolas" panose="020B06090202040302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6F3186-0C3B-48C4-ADE5-20B719399884}"/>
              </a:ext>
            </a:extLst>
          </p:cNvPr>
          <p:cNvCxnSpPr>
            <a:cxnSpLocks/>
          </p:cNvCxnSpPr>
          <p:nvPr/>
        </p:nvCxnSpPr>
        <p:spPr>
          <a:xfrm flipH="1">
            <a:off x="4403434" y="2202108"/>
            <a:ext cx="3869364" cy="27342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743785FC-4A6F-402B-A64F-1E76FA685C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2798" b="40399"/>
          <a:stretch/>
        </p:blipFill>
        <p:spPr>
          <a:xfrm>
            <a:off x="9011617" y="5696259"/>
            <a:ext cx="2881933" cy="772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5002E9-08BF-4F40-8ED5-DFA31C937A52}"/>
              </a:ext>
            </a:extLst>
          </p:cNvPr>
          <p:cNvSpPr txBox="1"/>
          <p:nvPr/>
        </p:nvSpPr>
        <p:spPr>
          <a:xfrm>
            <a:off x="3049524" y="324433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37367-558D-4446-902E-5709D622A951}"/>
              </a:ext>
            </a:extLst>
          </p:cNvPr>
          <p:cNvSpPr txBox="1"/>
          <p:nvPr/>
        </p:nvSpPr>
        <p:spPr>
          <a:xfrm>
            <a:off x="290194" y="6276129"/>
            <a:ext cx="9577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Find the finished code for this project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hlinkClick r:id="rId5"/>
              </a:rPr>
              <a:t>here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– use this if you get stuck!</a:t>
            </a:r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37E0-1E6C-214A-A3A1-355F27C2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CR A Extended" panose="02010509020102010303" pitchFamily="50" charset="0"/>
              </a:rPr>
              <a:t>What will happen…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E5297EFB-2ADB-4BB0-BC89-15232261E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2798" b="40399"/>
          <a:stretch/>
        </p:blipFill>
        <p:spPr>
          <a:xfrm>
            <a:off x="9011617" y="5696259"/>
            <a:ext cx="2881933" cy="772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5A41F-3809-4B0B-B0F5-EE0FC384D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999" y="1969833"/>
            <a:ext cx="8146132" cy="3386594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26E14-21F8-4BAA-96B8-B84C8CF6F9C5}"/>
              </a:ext>
            </a:extLst>
          </p:cNvPr>
          <p:cNvSpPr txBox="1"/>
          <p:nvPr/>
        </p:nvSpPr>
        <p:spPr>
          <a:xfrm>
            <a:off x="290194" y="6276129"/>
            <a:ext cx="9577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Find the finished code for this project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hlinkClick r:id="rId5"/>
              </a:rPr>
              <a:t>here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– use this if you get stuck!</a:t>
            </a:r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5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071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Setting up our program…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586E2-358B-4F6E-84C7-B7333C09BFB0}"/>
              </a:ext>
            </a:extLst>
          </p:cNvPr>
          <p:cNvSpPr/>
          <p:nvPr/>
        </p:nvSpPr>
        <p:spPr>
          <a:xfrm>
            <a:off x="5098955" y="843228"/>
            <a:ext cx="6083395" cy="948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At the top of your program, lets declare the variables that we’ll be using over the course of this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B8F23-6E3E-45A6-BAE4-150693B10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95" y="2195529"/>
            <a:ext cx="9012751" cy="30319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58BD79-AE3F-4012-9C74-2A214D410B5C}"/>
              </a:ext>
            </a:extLst>
          </p:cNvPr>
          <p:cNvSpPr/>
          <p:nvPr/>
        </p:nvSpPr>
        <p:spPr>
          <a:xfrm>
            <a:off x="838306" y="5548604"/>
            <a:ext cx="6083395" cy="948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In this part of the project, we’ll be focusing on the equipment and produce lists!</a:t>
            </a:r>
          </a:p>
        </p:txBody>
      </p:sp>
    </p:spTree>
    <p:extLst>
      <p:ext uri="{BB962C8B-B14F-4D97-AF65-F5344CB8AC3E}">
        <p14:creationId xmlns:p14="http://schemas.microsoft.com/office/powerpoint/2010/main" val="299593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332DF0-8802-44A3-BD43-27D6A6D11A2E}"/>
              </a:ext>
            </a:extLst>
          </p:cNvPr>
          <p:cNvCxnSpPr>
            <a:cxnSpLocks/>
          </p:cNvCxnSpPr>
          <p:nvPr/>
        </p:nvCxnSpPr>
        <p:spPr>
          <a:xfrm flipV="1">
            <a:off x="3684494" y="4198890"/>
            <a:ext cx="588785" cy="1040155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071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Declaring a subroutine…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586E2-358B-4F6E-84C7-B7333C09BFB0}"/>
              </a:ext>
            </a:extLst>
          </p:cNvPr>
          <p:cNvSpPr/>
          <p:nvPr/>
        </p:nvSpPr>
        <p:spPr>
          <a:xfrm>
            <a:off x="5098955" y="843228"/>
            <a:ext cx="6083395" cy="948153"/>
          </a:xfrm>
          <a:prstGeom prst="rect">
            <a:avLst/>
          </a:prstGeom>
          <a:solidFill>
            <a:srgbClr val="FC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First, lets declare a subroutine - 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ubroutines are small blocks of code that perform specific tasks (such as displaying a list of produce)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8BD79-AE3F-4012-9C74-2A214D410B5C}"/>
              </a:ext>
            </a:extLst>
          </p:cNvPr>
          <p:cNvSpPr/>
          <p:nvPr/>
        </p:nvSpPr>
        <p:spPr>
          <a:xfrm>
            <a:off x="1053598" y="4920667"/>
            <a:ext cx="6083395" cy="94815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Print out some labels so the user knows what’s happening – we use ‘\t’ to put tab sized spaces between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CAF80-2AF5-41A3-9861-C75C64660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42" y="2466445"/>
            <a:ext cx="9756415" cy="17601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6892F9-6C57-41EA-8CD8-67D1A5736D92}"/>
              </a:ext>
            </a:extLst>
          </p:cNvPr>
          <p:cNvCxnSpPr/>
          <p:nvPr/>
        </p:nvCxnSpPr>
        <p:spPr>
          <a:xfrm flipH="1">
            <a:off x="5098955" y="1772401"/>
            <a:ext cx="1230127" cy="1257670"/>
          </a:xfrm>
          <a:prstGeom prst="straightConnector1">
            <a:avLst/>
          </a:prstGeom>
          <a:ln w="38100">
            <a:solidFill>
              <a:srgbClr val="FCA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9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C58BD79-AE3F-4012-9C74-2A214D410B5C}"/>
              </a:ext>
            </a:extLst>
          </p:cNvPr>
          <p:cNvSpPr/>
          <p:nvPr/>
        </p:nvSpPr>
        <p:spPr>
          <a:xfrm>
            <a:off x="470251" y="5018100"/>
            <a:ext cx="6661302" cy="94815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For every item, we’ll display its ID, the name of the produce, how much its seeds cost and how much its worth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2E6F81-BC5B-4B09-965A-6FB1491A8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55"/>
          <a:stretch/>
        </p:blipFill>
        <p:spPr>
          <a:xfrm>
            <a:off x="6983425" y="5368364"/>
            <a:ext cx="3030707" cy="1036248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621FD-3AFE-44DD-8469-23AE9A880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2" y="2483934"/>
            <a:ext cx="10314155" cy="222679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332DF0-8802-44A3-BD43-27D6A6D11A2E}"/>
              </a:ext>
            </a:extLst>
          </p:cNvPr>
          <p:cNvCxnSpPr>
            <a:cxnSpLocks/>
          </p:cNvCxnSpPr>
          <p:nvPr/>
        </p:nvCxnSpPr>
        <p:spPr>
          <a:xfrm flipV="1">
            <a:off x="3506510" y="4498023"/>
            <a:ext cx="588785" cy="1040155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403069"/>
            <a:ext cx="476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Displaying the contents of our list…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586E2-358B-4F6E-84C7-B7333C09BFB0}"/>
              </a:ext>
            </a:extLst>
          </p:cNvPr>
          <p:cNvSpPr/>
          <p:nvPr/>
        </p:nvSpPr>
        <p:spPr>
          <a:xfrm>
            <a:off x="6282105" y="1245569"/>
            <a:ext cx="5012650" cy="948153"/>
          </a:xfrm>
          <a:prstGeom prst="rect">
            <a:avLst/>
          </a:prstGeom>
          <a:solidFill>
            <a:srgbClr val="FC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Use a FOR loop to go through every item in our produce list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6892F9-6C57-41EA-8CD8-67D1A5736D92}"/>
              </a:ext>
            </a:extLst>
          </p:cNvPr>
          <p:cNvCxnSpPr>
            <a:cxnSpLocks/>
          </p:cNvCxnSpPr>
          <p:nvPr/>
        </p:nvCxnSpPr>
        <p:spPr>
          <a:xfrm flipH="1">
            <a:off x="3227294" y="2099340"/>
            <a:ext cx="4487606" cy="1770731"/>
          </a:xfrm>
          <a:prstGeom prst="straightConnector1">
            <a:avLst/>
          </a:prstGeom>
          <a:ln w="38100">
            <a:solidFill>
              <a:srgbClr val="FCAC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1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713A65E-C1D8-8243-A169-CB147B71756B}"/>
              </a:ext>
            </a:extLst>
          </p:cNvPr>
          <p:cNvCxnSpPr>
            <a:cxnSpLocks/>
          </p:cNvCxnSpPr>
          <p:nvPr/>
        </p:nvCxnSpPr>
        <p:spPr>
          <a:xfrm flipV="1">
            <a:off x="298450" y="365125"/>
            <a:ext cx="7593693" cy="2852512"/>
          </a:xfrm>
          <a:prstGeom prst="bentConnector3">
            <a:avLst>
              <a:gd name="adj1" fmla="val 114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A4AF7C8-3FDD-9C47-A6A2-D3AD87F69DF1}"/>
              </a:ext>
            </a:extLst>
          </p:cNvPr>
          <p:cNvCxnSpPr>
            <a:cxnSpLocks/>
          </p:cNvCxnSpPr>
          <p:nvPr/>
        </p:nvCxnSpPr>
        <p:spPr>
          <a:xfrm flipV="1">
            <a:off x="8730343" y="3664970"/>
            <a:ext cx="3163207" cy="2953544"/>
          </a:xfrm>
          <a:prstGeom prst="bentConnector3">
            <a:avLst>
              <a:gd name="adj1" fmla="val 100588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9632BB2-3FA3-43E4-84EC-D7312E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</a:blip>
          <a:srcRect t="32798" b="40399"/>
          <a:stretch/>
        </p:blipFill>
        <p:spPr>
          <a:xfrm>
            <a:off x="9011617" y="5681953"/>
            <a:ext cx="2881933" cy="772439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48E9699D-6B38-43FB-83A4-54134BE7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40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CR A Extended" panose="02010509020102010303" pitchFamily="50" charset="0"/>
              </a:rPr>
              <a:t>Step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3C911-160C-492C-963E-A653BF5B6C79}"/>
              </a:ext>
            </a:extLst>
          </p:cNvPr>
          <p:cNvSpPr txBox="1"/>
          <p:nvPr/>
        </p:nvSpPr>
        <p:spPr>
          <a:xfrm>
            <a:off x="666750" y="1382176"/>
            <a:ext cx="5967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Setting up a menu…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FB20-B33E-4F49-A6B3-B547B51A6FC3}"/>
              </a:ext>
            </a:extLst>
          </p:cNvPr>
          <p:cNvSpPr/>
          <p:nvPr/>
        </p:nvSpPr>
        <p:spPr>
          <a:xfrm>
            <a:off x="5802572" y="896589"/>
            <a:ext cx="5205265" cy="10881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For the menu, we are going to set up an infinite loop.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F59673-B510-4EBF-9473-D459D756CCE3}"/>
              </a:ext>
            </a:extLst>
          </p:cNvPr>
          <p:cNvSpPr/>
          <p:nvPr/>
        </p:nvSpPr>
        <p:spPr>
          <a:xfrm>
            <a:off x="577903" y="5326556"/>
            <a:ext cx="6396638" cy="1088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Using print() statements, print out our user’s options, and ask which option the user would like to perform.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A722B-D97D-4FA1-8DBE-50B2B1A1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23" y="2222152"/>
            <a:ext cx="7878454" cy="28129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E18E60-229A-4B0D-8E3E-BAAED326ED87}"/>
              </a:ext>
            </a:extLst>
          </p:cNvPr>
          <p:cNvCxnSpPr>
            <a:cxnSpLocks/>
          </p:cNvCxnSpPr>
          <p:nvPr/>
        </p:nvCxnSpPr>
        <p:spPr>
          <a:xfrm flipH="1">
            <a:off x="2922494" y="1730590"/>
            <a:ext cx="3173506" cy="554039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1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ming and Agriculture Software.potx" id="{1DFFD36B-6E8D-4210-AABF-156643824B6D}" vid="{4CCBFEC9-AFB8-4612-98BA-508A66128F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Farming and Agriculture Software</Template>
  <TotalTime>47</TotalTime>
  <Words>630</Words>
  <Application>Microsoft Macintosh PowerPoint</Application>
  <PresentationFormat>Widescreen</PresentationFormat>
  <Paragraphs>76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OCR A Extended</vt:lpstr>
      <vt:lpstr>Times New Roman</vt:lpstr>
      <vt:lpstr>Office Theme</vt:lpstr>
      <vt:lpstr>PowerPoint Presentation</vt:lpstr>
      <vt:lpstr>Farming and Agriculture Software</vt:lpstr>
      <vt:lpstr>Activity scenario summary:</vt:lpstr>
      <vt:lpstr>View Produce List</vt:lpstr>
      <vt:lpstr>What will happen…</vt:lpstr>
      <vt:lpstr>Step 1</vt:lpstr>
      <vt:lpstr>Step 2</vt:lpstr>
      <vt:lpstr>Step 3</vt:lpstr>
      <vt:lpstr>Step 4</vt:lpstr>
      <vt:lpstr>Step 5</vt:lpstr>
      <vt:lpstr>View Equipment List</vt:lpstr>
      <vt:lpstr>What will happen…</vt:lpstr>
      <vt:lpstr>Step 1</vt:lpstr>
      <vt:lpstr>Step 2</vt:lpstr>
      <vt:lpstr>Step 3</vt:lpstr>
      <vt:lpstr>What your code should look like so far…</vt:lpstr>
      <vt:lpstr>What your code should look like so far…</vt:lpstr>
      <vt:lpstr>Congratulations!  You have completed the beginner code for the farming management system!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and Agriculture Software</dc:title>
  <dc:creator>Grace Bennett</dc:creator>
  <cp:lastModifiedBy>Teri Dawkins</cp:lastModifiedBy>
  <cp:revision>3</cp:revision>
  <dcterms:created xsi:type="dcterms:W3CDTF">2022-01-10T17:20:13Z</dcterms:created>
  <dcterms:modified xsi:type="dcterms:W3CDTF">2022-02-23T14:38:15Z</dcterms:modified>
</cp:coreProperties>
</file>